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</p:sldMasterIdLst>
  <p:notesMasterIdLst>
    <p:notesMasterId r:id="rId10"/>
  </p:notesMasterIdLst>
  <p:sldIdLst>
    <p:sldId id="265" r:id="rId3"/>
    <p:sldId id="319" r:id="rId4"/>
    <p:sldId id="321" r:id="rId5"/>
    <p:sldId id="318" r:id="rId6"/>
    <p:sldId id="328" r:id="rId7"/>
    <p:sldId id="322" r:id="rId8"/>
    <p:sldId id="32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6C3ACC-D2B5-436D-906F-7CA3416CF65A}">
          <p14:sldIdLst>
            <p14:sldId id="265"/>
            <p14:sldId id="319"/>
            <p14:sldId id="321"/>
            <p14:sldId id="318"/>
            <p14:sldId id="328"/>
            <p14:sldId id="322"/>
            <p14:sldId id="32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267389"/>
    <a:srgbClr val="150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0" autoAdjust="0"/>
    <p:restoredTop sz="88665" autoAdjust="0"/>
  </p:normalViewPr>
  <p:slideViewPr>
    <p:cSldViewPr snapToGrid="0">
      <p:cViewPr>
        <p:scale>
          <a:sx n="60" d="100"/>
          <a:sy n="60" d="100"/>
        </p:scale>
        <p:origin x="-50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chda1\Desktop\Copy%20of%20275%20gal%20caged%20tote%20u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chda1\Desktop\Copy%20of%20275%20gal%20caged%20tote%20u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0925925925925923E-2"/>
          <c:w val="1"/>
          <c:h val="0.9490740740740740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Sheet1!$B$18:$D$18</c:f>
              <c:numCache>
                <c:formatCode>General</c:formatCode>
                <c:ptCount val="3"/>
                <c:pt idx="0">
                  <c:v>8737</c:v>
                </c:pt>
                <c:pt idx="1">
                  <c:v>6077</c:v>
                </c:pt>
                <c:pt idx="2">
                  <c:v>9505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06752"/>
        <c:axId val="105308544"/>
      </c:lineChart>
      <c:catAx>
        <c:axId val="105306752"/>
        <c:scaling>
          <c:orientation val="minMax"/>
        </c:scaling>
        <c:delete val="1"/>
        <c:axPos val="b"/>
        <c:majorTickMark val="out"/>
        <c:minorTickMark val="none"/>
        <c:tickLblPos val="nextTo"/>
        <c:crossAx val="105308544"/>
        <c:crosses val="autoZero"/>
        <c:auto val="1"/>
        <c:lblAlgn val="ctr"/>
        <c:lblOffset val="100"/>
        <c:noMultiLvlLbl val="0"/>
      </c:catAx>
      <c:valAx>
        <c:axId val="105308544"/>
        <c:scaling>
          <c:orientation val="minMax"/>
          <c:min val="60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5306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0925925925925923E-2"/>
          <c:w val="1"/>
          <c:h val="0.9490740740740740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Sheet1!$B$18:$D$18</c:f>
              <c:numCache>
                <c:formatCode>General</c:formatCode>
                <c:ptCount val="3"/>
                <c:pt idx="0">
                  <c:v>8737</c:v>
                </c:pt>
                <c:pt idx="1">
                  <c:v>6077</c:v>
                </c:pt>
                <c:pt idx="2">
                  <c:v>9505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05408"/>
        <c:axId val="114680960"/>
      </c:lineChart>
      <c:catAx>
        <c:axId val="104705408"/>
        <c:scaling>
          <c:orientation val="minMax"/>
        </c:scaling>
        <c:delete val="1"/>
        <c:axPos val="b"/>
        <c:majorTickMark val="out"/>
        <c:minorTickMark val="none"/>
        <c:tickLblPos val="nextTo"/>
        <c:crossAx val="114680960"/>
        <c:crosses val="autoZero"/>
        <c:auto val="1"/>
        <c:lblAlgn val="ctr"/>
        <c:lblOffset val="100"/>
        <c:noMultiLvlLbl val="0"/>
      </c:catAx>
      <c:valAx>
        <c:axId val="114680960"/>
        <c:scaling>
          <c:orientation val="minMax"/>
          <c:min val="60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4705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Sheet1!$B$17:$D$17</c:f>
              <c:numCache>
                <c:formatCode>General</c:formatCode>
                <c:ptCount val="3"/>
                <c:pt idx="0">
                  <c:v>1140</c:v>
                </c:pt>
                <c:pt idx="1">
                  <c:v>3930</c:v>
                </c:pt>
                <c:pt idx="2">
                  <c:v>5223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00544"/>
        <c:axId val="104726912"/>
      </c:lineChart>
      <c:catAx>
        <c:axId val="104700544"/>
        <c:scaling>
          <c:orientation val="minMax"/>
        </c:scaling>
        <c:delete val="1"/>
        <c:axPos val="b"/>
        <c:majorTickMark val="out"/>
        <c:minorTickMark val="none"/>
        <c:tickLblPos val="nextTo"/>
        <c:crossAx val="104726912"/>
        <c:crosses val="autoZero"/>
        <c:auto val="1"/>
        <c:lblAlgn val="ctr"/>
        <c:lblOffset val="100"/>
        <c:noMultiLvlLbl val="0"/>
      </c:catAx>
      <c:valAx>
        <c:axId val="10472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700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Sheet1!$B$16:$D$16</c:f>
              <c:numCache>
                <c:formatCode>General</c:formatCode>
                <c:ptCount val="3"/>
                <c:pt idx="0">
                  <c:v>7597</c:v>
                </c:pt>
                <c:pt idx="1">
                  <c:v>2147</c:v>
                </c:pt>
                <c:pt idx="2">
                  <c:v>4282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46368"/>
        <c:axId val="104756352"/>
      </c:lineChart>
      <c:catAx>
        <c:axId val="104746368"/>
        <c:scaling>
          <c:orientation val="minMax"/>
        </c:scaling>
        <c:delete val="1"/>
        <c:axPos val="b"/>
        <c:majorTickMark val="out"/>
        <c:minorTickMark val="none"/>
        <c:tickLblPos val="nextTo"/>
        <c:crossAx val="104756352"/>
        <c:crosses val="autoZero"/>
        <c:auto val="1"/>
        <c:lblAlgn val="ctr"/>
        <c:lblOffset val="100"/>
        <c:noMultiLvlLbl val="0"/>
      </c:catAx>
      <c:valAx>
        <c:axId val="10475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746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Sheet1!$B$17:$D$17</c:f>
              <c:numCache>
                <c:formatCode>General</c:formatCode>
                <c:ptCount val="3"/>
                <c:pt idx="0">
                  <c:v>1140</c:v>
                </c:pt>
                <c:pt idx="1">
                  <c:v>3930</c:v>
                </c:pt>
                <c:pt idx="2">
                  <c:v>5223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04512"/>
        <c:axId val="105106048"/>
      </c:lineChart>
      <c:catAx>
        <c:axId val="105104512"/>
        <c:scaling>
          <c:orientation val="minMax"/>
        </c:scaling>
        <c:delete val="1"/>
        <c:axPos val="b"/>
        <c:majorTickMark val="out"/>
        <c:minorTickMark val="none"/>
        <c:tickLblPos val="nextTo"/>
        <c:crossAx val="105106048"/>
        <c:crosses val="autoZero"/>
        <c:auto val="1"/>
        <c:lblAlgn val="ctr"/>
        <c:lblOffset val="100"/>
        <c:noMultiLvlLbl val="0"/>
      </c:catAx>
      <c:valAx>
        <c:axId val="10510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10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Sheet1!$B$16:$D$16</c:f>
              <c:numCache>
                <c:formatCode>General</c:formatCode>
                <c:ptCount val="3"/>
                <c:pt idx="0">
                  <c:v>7597</c:v>
                </c:pt>
                <c:pt idx="1">
                  <c:v>2147</c:v>
                </c:pt>
                <c:pt idx="2">
                  <c:v>4282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21664"/>
        <c:axId val="105123200"/>
      </c:lineChart>
      <c:catAx>
        <c:axId val="105121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5123200"/>
        <c:crosses val="autoZero"/>
        <c:auto val="1"/>
        <c:lblAlgn val="ctr"/>
        <c:lblOffset val="100"/>
        <c:noMultiLvlLbl val="0"/>
      </c:catAx>
      <c:valAx>
        <c:axId val="10512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12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0.35073</cdr:y>
    </cdr:from>
    <cdr:to>
      <cdr:x>0.16746</cdr:x>
      <cdr:y>0.46827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 flipH="1">
          <a:off x="0" y="1416458"/>
          <a:ext cx="1314328" cy="474687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2"/>
        </a:solidFill>
        <a:ln xmlns:a="http://schemas.openxmlformats.org/drawingml/2006/main" w="28575" cap="flat" cmpd="sng" algn="ctr">
          <a:solidFill>
            <a:schemeClr val="accent4">
              <a:lumMod val="75000"/>
            </a:schemeClr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0.35073</cdr:y>
    </cdr:from>
    <cdr:to>
      <cdr:x>0.16746</cdr:x>
      <cdr:y>0.46827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 flipH="1">
          <a:off x="0" y="1416458"/>
          <a:ext cx="1314328" cy="474687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2"/>
        </a:solidFill>
        <a:ln xmlns:a="http://schemas.openxmlformats.org/drawingml/2006/main" w="28575" cap="flat" cmpd="sng" algn="ctr">
          <a:solidFill>
            <a:schemeClr val="accent4">
              <a:lumMod val="75000"/>
            </a:schemeClr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06.02.2013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567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lan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5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/>
          <a:lstStyle>
            <a:lvl1pPr marL="0" indent="0">
              <a:buFont typeface="Arial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elbild 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ne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475" y="2949575"/>
            <a:ext cx="13636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>
            <a:normAutofit/>
          </a:bodyPr>
          <a:lstStyle>
            <a:lvl1pPr marL="0" indent="0"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59787" cy="473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57183"/>
            <a:ext cx="5753100" cy="3762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lang="en-US" sz="20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 anchor="ctr" anchorCtr="0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pt_land_print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37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58411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974B40FB-612E-435B-B627-187A21F7DD64}" type="slidenum">
              <a:rPr lang="en-US" sz="1200"/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/>
              <a:t>	</a:t>
            </a:r>
          </a:p>
        </p:txBody>
      </p:sp>
      <p:pic>
        <p:nvPicPr>
          <p:cNvPr id="3079" name="Picture 8" descr="new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89825" y="6403975"/>
            <a:ext cx="11747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  <p:sldLayoutId id="2147484758" r:id="rId3"/>
    <p:sldLayoutId id="2147484759" r:id="rId4"/>
    <p:sldLayoutId id="2147484760" r:id="rId5"/>
    <p:sldLayoutId id="2147484761" r:id="rId6"/>
    <p:sldLayoutId id="2147484762" r:id="rId7"/>
    <p:sldLayoutId id="2147484763" r:id="rId8"/>
    <p:sldLayoutId id="2147484764" r:id="rId9"/>
    <p:sldLayoutId id="2147484765" r:id="rId10"/>
    <p:sldLayoutId id="2147484766" r:id="rId11"/>
  </p:sldLayoutIdLst>
  <p:transition>
    <p:wipe dir="r"/>
  </p:transition>
  <p:hf sldNum="0" hdr="0" dt="0"/>
  <p:txStyles>
    <p:titleStyle>
      <a:lvl1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olienbild ne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7438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3041ACBF-2812-49E3-B521-BE89A2E4D0C5}" type="slidenum">
              <a:rPr lang="en-US" sz="1200">
                <a:solidFill>
                  <a:srgbClr val="FFFFFF"/>
                </a:solidFill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solidFill>
                  <a:srgbClr val="FFFFFF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  <p:sldLayoutId id="2147484780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 bwMode="gray"/>
        <p:txBody>
          <a:bodyPr/>
          <a:lstStyle/>
          <a:p>
            <a:r>
              <a:rPr lang="en-US" dirty="0" smtClean="0"/>
              <a:t>Mobile, AL: February  06, 2013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 bwMode="gray">
          <a:xfrm>
            <a:off x="533400" y="3810000"/>
            <a:ext cx="7923212" cy="841375"/>
          </a:xfrm>
        </p:spPr>
        <p:txBody>
          <a:bodyPr/>
          <a:lstStyle/>
          <a:p>
            <a:r>
              <a:rPr lang="en-US" dirty="0" smtClean="0"/>
              <a:t>The Pesticide Stewardship Alliance</a:t>
            </a:r>
            <a:r>
              <a:rPr lang="en-US" sz="1800" b="0" i="1" dirty="0"/>
              <a:t/>
            </a:r>
            <a:br>
              <a:rPr lang="en-US" sz="1800" b="0" i="1" dirty="0"/>
            </a:br>
            <a:r>
              <a:rPr lang="en-US" sz="2400" b="0" i="1" dirty="0" smtClean="0"/>
              <a:t>Trends in Composite IBC 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Syngenta Composite IBC purchase trends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807938"/>
              </p:ext>
            </p:extLst>
          </p:nvPr>
        </p:nvGraphicFramePr>
        <p:xfrm>
          <a:off x="838200" y="2057400"/>
          <a:ext cx="784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82691" y="5957460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2727" y="5971312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6509" y="5971316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255" y="5971317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2009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5855" y="1371600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"Not as clear-cut as I thought”</a:t>
            </a:r>
          </a:p>
        </p:txBody>
      </p:sp>
    </p:spTree>
    <p:extLst>
      <p:ext uri="{BB962C8B-B14F-4D97-AF65-F5344CB8AC3E}">
        <p14:creationId xmlns:p14="http://schemas.microsoft.com/office/powerpoint/2010/main" val="1491146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IBC purchase trends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430864"/>
              </p:ext>
            </p:extLst>
          </p:nvPr>
        </p:nvGraphicFramePr>
        <p:xfrm>
          <a:off x="838200" y="2057400"/>
          <a:ext cx="784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82691" y="5957460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2727" y="5971312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6509" y="5971316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255" y="5971317"/>
            <a:ext cx="554181" cy="37407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20202"/>
                </a:solidFill>
              </a:rPr>
              <a:t>2009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12618" y="2438401"/>
            <a:ext cx="7980218" cy="1898073"/>
          </a:xfrm>
          <a:prstGeom prst="straightConnector1">
            <a:avLst/>
          </a:prstGeom>
          <a:solidFill>
            <a:schemeClr val="accent2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533827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IBC purchase trends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270600"/>
              </p:ext>
            </p:extLst>
          </p:nvPr>
        </p:nvGraphicFramePr>
        <p:xfrm>
          <a:off x="4770120" y="2667000"/>
          <a:ext cx="4373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07502" y="4953000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4963551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00" y="4963551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1447800"/>
            <a:ext cx="38100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PCCR Re-fillable compliant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709206"/>
              </p:ext>
            </p:extLst>
          </p:nvPr>
        </p:nvGraphicFramePr>
        <p:xfrm>
          <a:off x="1524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4942449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4953000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4953000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1447800"/>
            <a:ext cx="38100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Not PCCR Re-fillable compliant </a:t>
            </a:r>
          </a:p>
        </p:txBody>
      </p:sp>
    </p:spTree>
    <p:extLst>
      <p:ext uri="{BB962C8B-B14F-4D97-AF65-F5344CB8AC3E}">
        <p14:creationId xmlns:p14="http://schemas.microsoft.com/office/powerpoint/2010/main" val="31511776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IBC purchase trends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577288"/>
              </p:ext>
            </p:extLst>
          </p:nvPr>
        </p:nvGraphicFramePr>
        <p:xfrm>
          <a:off x="4770120" y="2667000"/>
          <a:ext cx="4373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07502" y="4953000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4963551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00" y="4963551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1447800"/>
            <a:ext cx="38100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PCCR Re-fillable compliant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651188"/>
              </p:ext>
            </p:extLst>
          </p:nvPr>
        </p:nvGraphicFramePr>
        <p:xfrm>
          <a:off x="1524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4942449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4953000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4953000"/>
            <a:ext cx="609600" cy="3810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2012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1447800"/>
            <a:ext cx="38100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Not PCCR Re-fillable compliant </a:t>
            </a:r>
          </a:p>
        </p:txBody>
      </p:sp>
      <p:sp>
        <p:nvSpPr>
          <p:cNvPr id="3" name="Curved Down Arrow 2"/>
          <p:cNvSpPr/>
          <p:nvPr/>
        </p:nvSpPr>
        <p:spPr bwMode="auto">
          <a:xfrm>
            <a:off x="2757054" y="845127"/>
            <a:ext cx="4100945" cy="1565564"/>
          </a:xfrm>
          <a:prstGeom prst="curvedDownArrow">
            <a:avLst/>
          </a:prstGeom>
          <a:solidFill>
            <a:srgbClr val="FF0000"/>
          </a:solidFill>
          <a:ln w="6350" cap="flat" cmpd="sng" algn="ctr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9797" y="2618492"/>
            <a:ext cx="1302327" cy="134389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0000"/>
                </a:solidFill>
              </a:rPr>
              <a:t>Exports and non-refillable totes</a:t>
            </a:r>
          </a:p>
        </p:txBody>
      </p:sp>
    </p:spTree>
    <p:extLst>
      <p:ext uri="{BB962C8B-B14F-4D97-AF65-F5344CB8AC3E}">
        <p14:creationId xmlns:p14="http://schemas.microsoft.com/office/powerpoint/2010/main" val="2815690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Composite IBC use considerations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Cost</a:t>
            </a:r>
          </a:p>
          <a:p>
            <a:r>
              <a:rPr lang="en-US" sz="3200" dirty="0" smtClean="0"/>
              <a:t>Product Hazard Characteristics (Class 3, Class 8)</a:t>
            </a:r>
          </a:p>
          <a:p>
            <a:r>
              <a:rPr lang="en-US" sz="3200" dirty="0" smtClean="0"/>
              <a:t>Recirculation requirements </a:t>
            </a:r>
          </a:p>
          <a:p>
            <a:r>
              <a:rPr lang="en-US" sz="3200" dirty="0"/>
              <a:t>Container Refill market strategy. Difference in life expectancy.</a:t>
            </a:r>
          </a:p>
          <a:p>
            <a:endParaRPr lang="en-US" sz="3200" dirty="0"/>
          </a:p>
        </p:txBody>
      </p:sp>
      <p:pic>
        <p:nvPicPr>
          <p:cNvPr id="4098" name="Picture 2" descr="C:\PersonalData\Misc Files 7-2011\Communications\Graphics\Powerpnt\Templates\Transport Labels\Class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73" y="663720"/>
            <a:ext cx="1289771" cy="128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ersonalData\Misc Files 7-2011\Communications\Graphics\Powerpnt\Templates\Transport Labels\dgr-n-lbl-c8corrosive-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886" y="879812"/>
            <a:ext cx="1410132" cy="14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18" y="4521722"/>
            <a:ext cx="2840182" cy="233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7007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91345" cy="129655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dirty="0" smtClean="0"/>
              <a:t>Refill Market Application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0655" y="4488872"/>
            <a:ext cx="4003963" cy="1607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20202"/>
                </a:solidFill>
              </a:rPr>
              <a:t>How many times can I send this container to the field? </a:t>
            </a:r>
          </a:p>
        </p:txBody>
      </p:sp>
      <p:pic>
        <p:nvPicPr>
          <p:cNvPr id="8" name="Picture 4" descr="MVC-021F"/>
          <p:cNvPicPr>
            <a:picLocks noChangeAspect="1" noChangeArrowheads="1"/>
          </p:cNvPicPr>
          <p:nvPr/>
        </p:nvPicPr>
        <p:blipFill>
          <a:blip r:embed="rId2" cstate="print"/>
          <a:srcRect l="11250" r="1500"/>
          <a:stretch>
            <a:fillRect/>
          </a:stretch>
        </p:blipFill>
        <p:spPr bwMode="auto">
          <a:xfrm>
            <a:off x="4322619" y="0"/>
            <a:ext cx="4821382" cy="4032004"/>
          </a:xfrm>
          <a:prstGeom prst="rect">
            <a:avLst/>
          </a:prstGeom>
          <a:noFill/>
        </p:spPr>
      </p:pic>
      <p:pic>
        <p:nvPicPr>
          <p:cNvPr id="1026" name="Picture 2" descr="C:\PersonalData\Misc Files 7-2011\Container Stewardship\Cage Tank Files\100330_160114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97709"/>
            <a:ext cx="4336473" cy="556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729674" y="3343564"/>
            <a:ext cx="1039090" cy="1616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648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yngenta: For external use only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normAutofit/>
      </a:bodyPr>
      <a:lstStyle>
        <a:defPPr>
          <a:spcBef>
            <a:spcPts val="600"/>
          </a:spcBef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</Template>
  <TotalTime>16890</TotalTime>
  <Words>123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Landscape_Template</vt:lpstr>
      <vt:lpstr>Syngenta: For external use only</vt:lpstr>
      <vt:lpstr>The Pesticide Stewardship Alliance Trends in Composite IBC use </vt:lpstr>
      <vt:lpstr>Syngenta Composite IBC purchase trends</vt:lpstr>
      <vt:lpstr>Composite IBC purchase trends</vt:lpstr>
      <vt:lpstr>Composite IBC purchase trends</vt:lpstr>
      <vt:lpstr>Composite IBC purchase trends</vt:lpstr>
      <vt:lpstr>Composite IBC use considerations</vt:lpstr>
      <vt:lpstr>Refill Market Application</vt:lpstr>
    </vt:vector>
  </TitlesOfParts>
  <Company>Syngenta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 Documents</dc:title>
  <dc:creator>Daniel M.  Malone</dc:creator>
  <cp:lastModifiedBy>birchda1</cp:lastModifiedBy>
  <cp:revision>903</cp:revision>
  <dcterms:created xsi:type="dcterms:W3CDTF">2010-12-14T23:42:26Z</dcterms:created>
  <dcterms:modified xsi:type="dcterms:W3CDTF">2013-02-06T14:58:06Z</dcterms:modified>
</cp:coreProperties>
</file>